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Raleway Thin"/>
      <p:bold r:id="rId44"/>
      <p:boldItalic r:id="rId45"/>
    </p:embeddedFont>
    <p:embeddedFont>
      <p:font typeface="Varela Round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mily Ng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6.xml"/><Relationship Id="rId44" Type="http://schemas.openxmlformats.org/officeDocument/2006/relationships/font" Target="fonts/RalewayThin-bold.fntdata"/><Relationship Id="rId21" Type="http://schemas.openxmlformats.org/officeDocument/2006/relationships/slide" Target="slides/slide15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8.xml"/><Relationship Id="rId46" Type="http://schemas.openxmlformats.org/officeDocument/2006/relationships/font" Target="fonts/VarelaRound-regular.fntdata"/><Relationship Id="rId23" Type="http://schemas.openxmlformats.org/officeDocument/2006/relationships/slide" Target="slides/slide17.xml"/><Relationship Id="rId45" Type="http://schemas.openxmlformats.org/officeDocument/2006/relationships/font" Target="fonts/RalewayThin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17T05:11:17.055">
    <p:pos x="428" y="472"/>
    <p:text>ask audience what they think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daadb93c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daadb93c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c02466c3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c02466c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https://www.google.com/url?sa=i&amp;url=https%3A%2F%2Ftenor.com%2Fview%2Fspongebob-technology-patrick-hung-gif-5567497&amp;psig=AOvVaw2E6O2LLltfRn_HKVI8tnaa&amp;ust=1631942669398000&amp;source=images&amp;cd=vfe&amp;ved=0CAsQjRxqFwoTCJj6r6qihfMCFQAAAAAdAAAAABAJ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daadb93c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daadb93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daadb9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daadb9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02466c3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c02466c3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c02466c3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c02466c3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eed231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eed23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eed231c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eed231c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eed231c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eed231c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02466c3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c02466c3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daadb93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daadb93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02466c3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02466c3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02466c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02466c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b2be20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b2be20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0b2be206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0b2be20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b2be20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b2be20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aadb93c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daadb93c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0b2be20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0b2be20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02466c3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c02466c3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02466c37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02466c37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c02466c37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c02466c3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02466c3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c02466c3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aadb93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daadb93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daadb93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daadb93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aadb93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daadb93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02466c3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02466c3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aadb93c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daadb93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daadb93c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daadb93c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B600"/>
                </a:solidFill>
              </a:defRPr>
            </a:lvl1pPr>
            <a:lvl2pPr lvl="1" rtl="0">
              <a:buNone/>
              <a:defRPr>
                <a:solidFill>
                  <a:srgbClr val="FFB600"/>
                </a:solidFill>
              </a:defRPr>
            </a:lvl2pPr>
            <a:lvl3pPr lvl="2" rtl="0">
              <a:buNone/>
              <a:defRPr>
                <a:solidFill>
                  <a:srgbClr val="FFB600"/>
                </a:solidFill>
              </a:defRPr>
            </a:lvl3pPr>
            <a:lvl4pPr lvl="3" rtl="0">
              <a:buNone/>
              <a:defRPr>
                <a:solidFill>
                  <a:srgbClr val="FFB600"/>
                </a:solidFill>
              </a:defRPr>
            </a:lvl4pPr>
            <a:lvl5pPr lvl="4" rtl="0">
              <a:buNone/>
              <a:defRPr>
                <a:solidFill>
                  <a:srgbClr val="FFB600"/>
                </a:solidFill>
              </a:defRPr>
            </a:lvl5pPr>
            <a:lvl6pPr lvl="5" rtl="0">
              <a:buNone/>
              <a:defRPr>
                <a:solidFill>
                  <a:srgbClr val="FFB600"/>
                </a:solidFill>
              </a:defRPr>
            </a:lvl6pPr>
            <a:lvl7pPr lvl="6" rtl="0">
              <a:buNone/>
              <a:defRPr>
                <a:solidFill>
                  <a:srgbClr val="FFB600"/>
                </a:solidFill>
              </a:defRPr>
            </a:lvl7pPr>
            <a:lvl8pPr lvl="7" rtl="0">
              <a:buNone/>
              <a:defRPr>
                <a:solidFill>
                  <a:srgbClr val="FFB600"/>
                </a:solidFill>
              </a:defRPr>
            </a:lvl8pPr>
            <a:lvl9pPr lvl="8" rtl="0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838700" y="569900"/>
            <a:ext cx="7772400" cy="27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Progress, Reminders, and Consultant Team (PRACT)</a:t>
            </a:r>
            <a:endParaRPr sz="5400"/>
          </a:p>
        </p:txBody>
      </p:sp>
      <p:sp>
        <p:nvSpPr>
          <p:cNvPr id="66" name="Google Shape;66;p14"/>
          <p:cNvSpPr txBox="1"/>
          <p:nvPr>
            <p:ph idx="4294967295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Team Name: Set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Emily Ngo, Tobey Tan, Zijin Liu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ITWS 2110 Web Systems Development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17A8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1494750" y="3398900"/>
            <a:ext cx="61545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</a:rPr>
              <a:t>Or how much you enjoy coming to this school</a:t>
            </a:r>
            <a:endParaRPr sz="4100">
              <a:solidFill>
                <a:schemeClr val="accent2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10171" l="16875" r="16868" t="10179"/>
          <a:stretch/>
        </p:blipFill>
        <p:spPr>
          <a:xfrm>
            <a:off x="3302250" y="550775"/>
            <a:ext cx="2369250" cy="2848125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3"/>
          <p:cNvSpPr txBox="1"/>
          <p:nvPr/>
        </p:nvSpPr>
        <p:spPr>
          <a:xfrm>
            <a:off x="3854675" y="4746725"/>
            <a:ext cx="53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“Suffer- RPI SIS Man Sticker by Caesar.” Redbubble, www.redbubble.com/i/sticker/Suffer-RPI-SIS-Man-by-caessar/37555968.EJUG5.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685800" y="949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LUCKILY, WE HAVE A SOLUTION.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13" y="2109350"/>
            <a:ext cx="3705375" cy="2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2631525" y="4742200"/>
            <a:ext cx="485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LMac4U. “Spongebob Technology GIF - Spongebob Technology Patrick - Discover &amp; Share GIFs.” Tenor, Tenor, 14 June 2016, tenor.com/view/spongebob-technology-patrick-hung-gif-5567497.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685800" y="1444258"/>
            <a:ext cx="7772400" cy="23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lt1"/>
                </a:solidFill>
              </a:rPr>
              <a:t>Progress, Reminders, And Consultant Team </a:t>
            </a:r>
            <a:r>
              <a:rPr i="1" lang="en" sz="4300">
                <a:solidFill>
                  <a:schemeClr val="lt1"/>
                </a:solidFill>
              </a:rPr>
              <a:t>(or PRACT for short!)</a:t>
            </a:r>
            <a:endParaRPr i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1447800" y="1874550"/>
            <a:ext cx="61515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latin typeface="Raleway"/>
                <a:ea typeface="Raleway"/>
                <a:cs typeface="Raleway"/>
                <a:sym typeface="Raleway"/>
              </a:rPr>
              <a:t>Your PRACTical and </a:t>
            </a:r>
            <a:endParaRPr b="1" i="1" sz="4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latin typeface="Raleway"/>
                <a:ea typeface="Raleway"/>
                <a:cs typeface="Raleway"/>
                <a:sym typeface="Raleway"/>
              </a:rPr>
              <a:t>good-PRACTice solution. </a:t>
            </a:r>
            <a:endParaRPr b="1" i="1" sz="4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074400" y="586975"/>
            <a:ext cx="68661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What is our service? 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1150600" y="1531650"/>
            <a:ext cx="6866100" cy="30249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●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Progress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●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(Daily) Reminders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●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Communication &amp; Consultation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Discussing Challenges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How-tos, instruction and more information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●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Teams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</a:pPr>
            <a:r>
              <a:rPr i="1"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Promoting good work practices &amp; accountability</a:t>
            </a:r>
            <a:endParaRPr i="1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8458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75" y="1866650"/>
            <a:ext cx="8113226" cy="2131625"/>
          </a:xfrm>
          <a:prstGeom prst="rect">
            <a:avLst/>
          </a:prstGeom>
          <a:noFill/>
          <a:ln cap="flat" cmpd="sng" w="285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975" y="673173"/>
            <a:ext cx="4635225" cy="3853452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325" y="725475"/>
            <a:ext cx="6275149" cy="3751524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50" y="764438"/>
            <a:ext cx="6403649" cy="3614625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-21900" y="27651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rgbClr val="617A8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-21900" y="27651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32"/>
          <p:cNvGrpSpPr/>
          <p:nvPr/>
        </p:nvGrpSpPr>
        <p:grpSpPr>
          <a:xfrm>
            <a:off x="1764439" y="2097501"/>
            <a:ext cx="473400" cy="473400"/>
            <a:chOff x="1786339" y="1703401"/>
            <a:chExt cx="473400" cy="473400"/>
          </a:xfrm>
        </p:grpSpPr>
        <p:sp>
          <p:nvSpPr>
            <p:cNvPr id="175" name="Google Shape;175;p3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0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77" name="Google Shape;177;p32"/>
          <p:cNvGrpSpPr/>
          <p:nvPr/>
        </p:nvGrpSpPr>
        <p:grpSpPr>
          <a:xfrm>
            <a:off x="3792514" y="2097501"/>
            <a:ext cx="473400" cy="473400"/>
            <a:chOff x="3814414" y="1703401"/>
            <a:chExt cx="473400" cy="473400"/>
          </a:xfrm>
        </p:grpSpPr>
        <p:sp>
          <p:nvSpPr>
            <p:cNvPr id="178" name="Google Shape;178;p3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B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80" name="Google Shape;180;p32"/>
          <p:cNvGrpSpPr/>
          <p:nvPr/>
        </p:nvGrpSpPr>
        <p:grpSpPr>
          <a:xfrm>
            <a:off x="5820589" y="2097501"/>
            <a:ext cx="473400" cy="473400"/>
            <a:chOff x="5842489" y="1703401"/>
            <a:chExt cx="473400" cy="473400"/>
          </a:xfrm>
        </p:grpSpPr>
        <p:sp>
          <p:nvSpPr>
            <p:cNvPr id="181" name="Google Shape;181;p3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F8B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83" name="Google Shape;183;p32"/>
          <p:cNvGrpSpPr/>
          <p:nvPr/>
        </p:nvGrpSpPr>
        <p:grpSpPr>
          <a:xfrm>
            <a:off x="6858914" y="3970400"/>
            <a:ext cx="473400" cy="473400"/>
            <a:chOff x="6880814" y="3576300"/>
            <a:chExt cx="473400" cy="473400"/>
          </a:xfrm>
        </p:grpSpPr>
        <p:sp>
          <p:nvSpPr>
            <p:cNvPr id="184" name="Google Shape;184;p3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EF6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85" name="Google Shape;185;p3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86" name="Google Shape;186;p32"/>
          <p:cNvGrpSpPr/>
          <p:nvPr/>
        </p:nvGrpSpPr>
        <p:grpSpPr>
          <a:xfrm>
            <a:off x="4830839" y="3970400"/>
            <a:ext cx="473400" cy="473400"/>
            <a:chOff x="4852739" y="3576300"/>
            <a:chExt cx="473400" cy="473400"/>
          </a:xfrm>
        </p:grpSpPr>
        <p:sp>
          <p:nvSpPr>
            <p:cNvPr id="187" name="Google Shape;187;p3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5B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88" name="Google Shape;188;p3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89" name="Google Shape;189;p32"/>
          <p:cNvGrpSpPr/>
          <p:nvPr/>
        </p:nvGrpSpPr>
        <p:grpSpPr>
          <a:xfrm>
            <a:off x="2802764" y="3970400"/>
            <a:ext cx="473400" cy="473400"/>
            <a:chOff x="2824664" y="3576300"/>
            <a:chExt cx="473400" cy="473400"/>
          </a:xfrm>
        </p:grpSpPr>
        <p:sp>
          <p:nvSpPr>
            <p:cNvPr id="190" name="Google Shape;190;p3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0A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192" name="Google Shape;192;p32"/>
          <p:cNvSpPr txBox="1"/>
          <p:nvPr/>
        </p:nvSpPr>
        <p:spPr>
          <a:xfrm>
            <a:off x="1357950" y="1550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Oct 15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HTML &amp; CSS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355305" y="1550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Nov 5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PHP &amp; MySQL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5414110" y="1550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Nov 19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Functional Accounts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2396275" y="4457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Midterm Presentation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Oct 22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4424355" y="4457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Javascript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Nov 12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6452435" y="4457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Finalize Presentation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Nov 24</a:t>
            </a:r>
            <a:endParaRPr sz="9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685800" y="664638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980050" y="2085750"/>
            <a:ext cx="2061016" cy="22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938" y="2061725"/>
            <a:ext cx="1968125" cy="22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409" y="2049950"/>
            <a:ext cx="1947566" cy="22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Customer</a:t>
            </a:r>
            <a:r>
              <a:rPr lang="en"/>
              <a:t> </a:t>
            </a:r>
            <a:endParaRPr/>
          </a:p>
        </p:txBody>
      </p:sp>
      <p:sp>
        <p:nvSpPr>
          <p:cNvPr id="203" name="Google Shape;203;p3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Both </a:t>
            </a:r>
            <a:r>
              <a:rPr i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General Members (GM) and Designated Advisors (DA)</a:t>
            </a:r>
            <a:endParaRPr i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693400" y="434575"/>
            <a:ext cx="6009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General Members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586100" y="1473175"/>
            <a:ext cx="7577100" cy="25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r>
              <a:rPr lang="en" sz="1600">
                <a:solidFill>
                  <a:schemeClr val="lt1"/>
                </a:solidFill>
              </a:rPr>
              <a:t>: </a:t>
            </a:r>
            <a:r>
              <a:rPr lang="en" sz="1600">
                <a:solidFill>
                  <a:schemeClr val="lt1"/>
                </a:solidFill>
              </a:rPr>
              <a:t>stay on top of assignments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OLDER GENERATION</a:t>
            </a:r>
            <a:r>
              <a:rPr lang="en" sz="1600">
                <a:solidFill>
                  <a:schemeClr val="lt1"/>
                </a:solidFill>
              </a:rPr>
              <a:t>: </a:t>
            </a:r>
            <a:r>
              <a:rPr lang="en" sz="1600">
                <a:solidFill>
                  <a:schemeClr val="lt1"/>
                </a:solidFill>
              </a:rPr>
              <a:t>Remembering important tasks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EMPLOYEES</a:t>
            </a:r>
            <a:r>
              <a:rPr lang="en" sz="1600">
                <a:solidFill>
                  <a:schemeClr val="lt1"/>
                </a:solidFill>
              </a:rPr>
              <a:t>:</a:t>
            </a:r>
            <a:r>
              <a:rPr lang="en" sz="1600">
                <a:solidFill>
                  <a:schemeClr val="lt1"/>
                </a:solidFill>
              </a:rPr>
              <a:t> Watch project progress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CHILDREN</a:t>
            </a:r>
            <a:r>
              <a:rPr lang="en" sz="1600">
                <a:solidFill>
                  <a:schemeClr val="lt1"/>
                </a:solidFill>
              </a:rPr>
              <a:t>: Stay accountable for daily deliverables from parent/tutor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693400" y="434575"/>
            <a:ext cx="65370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Designated Advisors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617200" y="1440825"/>
            <a:ext cx="78039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TEAM LEAD</a:t>
            </a:r>
            <a:r>
              <a:rPr lang="en" sz="1600">
                <a:solidFill>
                  <a:schemeClr val="lt1"/>
                </a:solidFill>
              </a:rPr>
              <a:t>: Project Lead can oversee the progress for their team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ADMINISTRATOR</a:t>
            </a:r>
            <a:r>
              <a:rPr lang="en" sz="1600">
                <a:solidFill>
                  <a:schemeClr val="lt1"/>
                </a:solidFill>
              </a:rPr>
              <a:t>: a higher-up can monitor the progress of other workers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PARENTS &amp; FAMILY</a:t>
            </a:r>
            <a:r>
              <a:rPr lang="en" sz="1600">
                <a:solidFill>
                  <a:schemeClr val="lt1"/>
                </a:solidFill>
              </a:rPr>
              <a:t>: can monitor and assist other family members’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693400" y="434575"/>
            <a:ext cx="68439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Relevant Stakeholders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64700" y="1473175"/>
            <a:ext cx="7414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Thin"/>
              <a:buChar char="●"/>
            </a:pPr>
            <a:r>
              <a:rPr lang="en" sz="21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General Members</a:t>
            </a:r>
            <a:endParaRPr sz="21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Thin"/>
              <a:buChar char="●"/>
            </a:pPr>
            <a:r>
              <a:rPr lang="en" sz="21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Designated Advisors (DA)</a:t>
            </a:r>
            <a:endParaRPr sz="21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Thin"/>
              <a:buChar char="●"/>
            </a:pPr>
            <a:r>
              <a:rPr lang="en" sz="21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Other Family Members &amp; Peers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536250" y="2101650"/>
            <a:ext cx="80715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lt1"/>
                </a:solidFill>
              </a:rPr>
              <a:t>Organization and Accountability.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889175" y="4450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Functional Requirements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889175" y="1302475"/>
            <a:ext cx="77283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Linking Accounts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DA &amp; GM Posting Information onto Profiles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DA Administrative Control over GM’s viewable content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Form for DA to make appropriate changes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Prevent False Positives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889175" y="445075"/>
            <a:ext cx="79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Non-</a:t>
            </a:r>
            <a:r>
              <a:rPr lang="en" sz="3900">
                <a:solidFill>
                  <a:schemeClr val="lt1"/>
                </a:solidFill>
              </a:rPr>
              <a:t>Functional Requirements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889175" y="1302475"/>
            <a:ext cx="77283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Databases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GM Privacy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Security &amp; Encryption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Constant Updates via Unique Login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922000" y="1885950"/>
            <a:ext cx="73683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Keep. Yourself. And. Others. Accountable.</a:t>
            </a:r>
            <a:endParaRPr b="1" sz="2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Choose PRACT. </a:t>
            </a:r>
            <a:endParaRPr b="1" sz="2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5094400" y="4252050"/>
            <a:ext cx="34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https://vm.tiktok.com/ZMRCwR2cd/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ctrTitle"/>
          </p:nvPr>
        </p:nvSpPr>
        <p:spPr>
          <a:xfrm>
            <a:off x="64595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 for Listening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ctrTitle"/>
          </p:nvPr>
        </p:nvSpPr>
        <p:spPr>
          <a:xfrm>
            <a:off x="64595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Any 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680475" y="1134653"/>
            <a:ext cx="7772400" cy="15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 us introduce a concept to you.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685800" y="13210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a</a:t>
            </a:r>
            <a:r>
              <a:rPr lang="en">
                <a:highlight>
                  <a:schemeClr val="lt2"/>
                </a:highlight>
              </a:rPr>
              <a:t>ccountability.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685800" y="2526099"/>
            <a:ext cx="77724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aleway Thin"/>
                <a:ea typeface="Raleway Thin"/>
                <a:cs typeface="Raleway Thin"/>
                <a:sym typeface="Raleway Thin"/>
              </a:rPr>
              <a:t>the fact or condition of being accountable; responsibility</a:t>
            </a:r>
            <a:endParaRPr sz="2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850" y="4758000"/>
            <a:ext cx="43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As defined by the Oxford Dictionary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635175" y="8806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Why is this important?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635175" y="2386523"/>
            <a:ext cx="77724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 Thin"/>
              <a:buChar char="●"/>
            </a:pPr>
            <a:r>
              <a:rPr lang="en" sz="2400">
                <a:latin typeface="Raleway Thin"/>
                <a:ea typeface="Raleway Thin"/>
                <a:cs typeface="Raleway Thin"/>
                <a:sym typeface="Raleway Thin"/>
              </a:rPr>
              <a:t>Establish high-performing teams</a:t>
            </a:r>
            <a:endParaRPr sz="2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 Thin"/>
              <a:buChar char="●"/>
            </a:pPr>
            <a:r>
              <a:rPr lang="en" sz="2400">
                <a:latin typeface="Raleway Thin"/>
                <a:ea typeface="Raleway Thin"/>
                <a:cs typeface="Raleway Thin"/>
                <a:sym typeface="Raleway Thin"/>
              </a:rPr>
              <a:t>Less miscommunications</a:t>
            </a:r>
            <a:endParaRPr sz="2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 Thin"/>
              <a:buChar char="●"/>
            </a:pPr>
            <a:r>
              <a:rPr lang="en" sz="2400">
                <a:latin typeface="Raleway Thin"/>
                <a:ea typeface="Raleway Thin"/>
                <a:cs typeface="Raleway Thin"/>
                <a:sym typeface="Raleway Thin"/>
              </a:rPr>
              <a:t>Create a better work environment &amp; promote productivity</a:t>
            </a:r>
            <a:endParaRPr sz="2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680475" y="750425"/>
            <a:ext cx="7772400" cy="31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Let’s generalize the idea of accountability for a bit → </a:t>
            </a:r>
            <a:r>
              <a:rPr i="1" lang="en" sz="4000">
                <a:solidFill>
                  <a:schemeClr val="lt1"/>
                </a:solidFill>
              </a:rPr>
              <a:t>Where can this be </a:t>
            </a:r>
            <a:r>
              <a:rPr i="1" lang="en" sz="4000">
                <a:solidFill>
                  <a:schemeClr val="lt1"/>
                </a:solidFill>
              </a:rPr>
              <a:t>applied</a:t>
            </a:r>
            <a:r>
              <a:rPr i="1" lang="en" sz="4000">
                <a:solidFill>
                  <a:schemeClr val="lt1"/>
                </a:solidFill>
              </a:rPr>
              <a:t>?</a:t>
            </a:r>
            <a:endParaRPr i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17A8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998200" y="7393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Possible Situations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74400" y="1581150"/>
            <a:ext cx="6866100" cy="2844000"/>
          </a:xfrm>
          <a:prstGeom prst="rect">
            <a:avLst/>
          </a:prstGeom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Students trying to budget time with busy schedules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Elders remembering to follow through with daily tasks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Children and teenagers need their progress to be monitored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Employees organizing their schedule at the workplace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Project members checking up on each other’s work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i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&amp; many more!</a:t>
            </a:r>
            <a:endParaRPr b="1" i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17A8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47625" y="1958575"/>
            <a:ext cx="78471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</a:rPr>
              <a:t>You’ve all witnessed at least one of these situations before.</a:t>
            </a:r>
            <a:endParaRPr sz="4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17A8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648450" y="3177775"/>
            <a:ext cx="78471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</a:rPr>
              <a:t>Take, for instance,</a:t>
            </a:r>
            <a:r>
              <a:rPr lang="en" sz="4100">
                <a:solidFill>
                  <a:schemeClr val="accent2"/>
                </a:solidFill>
              </a:rPr>
              <a:t> your Web Systems Term Project Groups.</a:t>
            </a:r>
            <a:endParaRPr sz="4100">
              <a:solidFill>
                <a:schemeClr val="accent2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200" y="561825"/>
            <a:ext cx="2615950" cy="26159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22"/>
          <p:cNvSpPr txBox="1"/>
          <p:nvPr/>
        </p:nvSpPr>
        <p:spPr>
          <a:xfrm>
            <a:off x="2515925" y="4712400"/>
            <a:ext cx="581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222222"/>
                </a:solidFill>
              </a:rPr>
              <a:t>Google Image Result for Https://Faculty.rpi.edu/Sites/Default/Files/8l13Z1CX_400x400.Jpg</a:t>
            </a:r>
            <a:r>
              <a:rPr lang="en" sz="800">
                <a:solidFill>
                  <a:srgbClr val="222222"/>
                </a:solidFill>
              </a:rPr>
              <a:t>, Google, www.google.com/imgres?img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